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5" r:id="rId2"/>
    <p:sldId id="258" r:id="rId3"/>
    <p:sldId id="267" r:id="rId4"/>
    <p:sldId id="263" r:id="rId5"/>
    <p:sldId id="264" r:id="rId6"/>
    <p:sldId id="262" r:id="rId7"/>
    <p:sldId id="266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F0FAE-DF1E-4F6B-B013-CE09F8C0BB45}" v="4" dt="2020-02-28T17:26:30.2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980" autoAdjust="0"/>
  </p:normalViewPr>
  <p:slideViewPr>
    <p:cSldViewPr snapToGrid="0">
      <p:cViewPr varScale="1">
        <p:scale>
          <a:sx n="66" d="100"/>
          <a:sy n="66" d="100"/>
        </p:scale>
        <p:origin x="6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황지민" userId="e7d6ee1b-b829-4524-93ab-538a863ba162" providerId="ADAL" clId="{2C7F0FAE-DF1E-4F6B-B013-CE09F8C0BB45}"/>
    <pc:docChg chg="custSel modSld">
      <pc:chgData name="황지민" userId="e7d6ee1b-b829-4524-93ab-538a863ba162" providerId="ADAL" clId="{2C7F0FAE-DF1E-4F6B-B013-CE09F8C0BB45}" dt="2020-02-28T17:26:33.152" v="7" actId="1076"/>
      <pc:docMkLst>
        <pc:docMk/>
      </pc:docMkLst>
      <pc:sldChg chg="addSp delSp modSp delAnim modAnim">
        <pc:chgData name="황지민" userId="e7d6ee1b-b829-4524-93ab-538a863ba162" providerId="ADAL" clId="{2C7F0FAE-DF1E-4F6B-B013-CE09F8C0BB45}" dt="2020-02-28T17:26:33.152" v="7" actId="1076"/>
        <pc:sldMkLst>
          <pc:docMk/>
          <pc:sldMk cId="2018325193" sldId="264"/>
        </pc:sldMkLst>
        <pc:picChg chg="add del mod">
          <ac:chgData name="황지민" userId="e7d6ee1b-b829-4524-93ab-538a863ba162" providerId="ADAL" clId="{2C7F0FAE-DF1E-4F6B-B013-CE09F8C0BB45}" dt="2020-02-28T17:26:25.806" v="5" actId="478"/>
          <ac:picMkLst>
            <pc:docMk/>
            <pc:sldMk cId="2018325193" sldId="264"/>
            <ac:picMk id="3" creationId="{DE35E5D2-2AAF-433B-A2C0-80AC6E609A8B}"/>
          </ac:picMkLst>
        </pc:picChg>
        <pc:picChg chg="del">
          <ac:chgData name="황지민" userId="e7d6ee1b-b829-4524-93ab-538a863ba162" providerId="ADAL" clId="{2C7F0FAE-DF1E-4F6B-B013-CE09F8C0BB45}" dt="2020-02-28T17:24:37.624" v="0" actId="478"/>
          <ac:picMkLst>
            <pc:docMk/>
            <pc:sldMk cId="2018325193" sldId="264"/>
            <ac:picMk id="4" creationId="{6C22532F-2F7B-4849-923B-F898192C747D}"/>
          </ac:picMkLst>
        </pc:picChg>
        <pc:picChg chg="add mod">
          <ac:chgData name="황지민" userId="e7d6ee1b-b829-4524-93ab-538a863ba162" providerId="ADAL" clId="{2C7F0FAE-DF1E-4F6B-B013-CE09F8C0BB45}" dt="2020-02-28T17:26:33.152" v="7" actId="1076"/>
          <ac:picMkLst>
            <pc:docMk/>
            <pc:sldMk cId="2018325193" sldId="264"/>
            <ac:picMk id="4" creationId="{8F395E96-B9B4-4900-A6E2-7FFE791B639C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00.png>
</file>

<file path=ppt/media/image21.jpeg>
</file>

<file path=ppt/media/image22.png>
</file>

<file path=ppt/media/image23.jpg>
</file>

<file path=ppt/media/image24.jp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9E2CA-6130-4B0E-80CE-11C42AF553B3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355DE-EA3D-4E76-B2D7-37BC62081A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758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초음파 센서 </a:t>
            </a:r>
            <a:r>
              <a:rPr lang="en-US" altLang="ko-KR" dirty="0"/>
              <a:t>4</a:t>
            </a:r>
            <a:r>
              <a:rPr lang="ko-KR" altLang="en-US" dirty="0"/>
              <a:t>개만 부착하기로 함</a:t>
            </a:r>
            <a:r>
              <a:rPr lang="en-US" altLang="ko-KR" dirty="0"/>
              <a:t>- </a:t>
            </a:r>
            <a:r>
              <a:rPr lang="ko-KR" altLang="en-US" dirty="0"/>
              <a:t>핀 수가 부족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0355DE-EA3D-4E76-B2D7-37BC62081A1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962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Mpu</a:t>
            </a:r>
            <a:r>
              <a:rPr lang="en-US" altLang="ko-KR" dirty="0"/>
              <a:t> 9250 </a:t>
            </a:r>
            <a:r>
              <a:rPr lang="ko-KR" altLang="en-US" dirty="0"/>
              <a:t>은 강아지 방향까지 알 수 있음</a:t>
            </a:r>
            <a:endParaRPr lang="en-US" altLang="ko-KR" dirty="0"/>
          </a:p>
          <a:p>
            <a:r>
              <a:rPr lang="ko-KR" altLang="en-US" dirty="0"/>
              <a:t>향후 개발방향 추가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0355DE-EA3D-4E76-B2D7-37BC62081A1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017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궁금한점</a:t>
            </a:r>
            <a:r>
              <a:rPr lang="en-US" altLang="ko-KR" dirty="0"/>
              <a:t>:</a:t>
            </a:r>
            <a:r>
              <a:rPr lang="ko-KR" altLang="en-US" dirty="0"/>
              <a:t> 바닥에 튕기는 경우도 있나요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Esp32 </a:t>
            </a:r>
            <a:r>
              <a:rPr lang="ko-KR" altLang="en-US" dirty="0"/>
              <a:t>가 </a:t>
            </a:r>
            <a:r>
              <a:rPr lang="ko-KR" altLang="en-US" dirty="0" err="1"/>
              <a:t>아두이노랑</a:t>
            </a:r>
            <a:r>
              <a:rPr lang="ko-KR" altLang="en-US" dirty="0"/>
              <a:t> 잘 </a:t>
            </a:r>
            <a:r>
              <a:rPr lang="ko-KR" altLang="en-US" dirty="0" err="1"/>
              <a:t>맞는지만</a:t>
            </a:r>
            <a:r>
              <a:rPr lang="ko-KR" altLang="en-US" dirty="0"/>
              <a:t> 확인해보고 포트 더 </a:t>
            </a:r>
            <a:r>
              <a:rPr lang="ko-KR" altLang="en-US" dirty="0" err="1"/>
              <a:t>많으니깐</a:t>
            </a:r>
            <a:r>
              <a:rPr lang="ko-KR" altLang="en-US" dirty="0"/>
              <a:t> 쓰기  </a:t>
            </a:r>
            <a:r>
              <a:rPr lang="en-US" altLang="ko-KR" dirty="0"/>
              <a:t>    </a:t>
            </a:r>
            <a:r>
              <a:rPr lang="ko-KR" altLang="en-US" dirty="0"/>
              <a:t>자동으로 초기화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그냥 덮어써서 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각 제곱 루트  </a:t>
            </a:r>
            <a:r>
              <a:rPr lang="en-US" altLang="ko-KR" dirty="0">
                <a:sym typeface="Wingdings" panose="05000000000000000000" pitchFamily="2" charset="2"/>
              </a:rPr>
              <a:t>== </a:t>
            </a:r>
            <a:r>
              <a:rPr lang="ko-KR" altLang="en-US" dirty="0">
                <a:sym typeface="Wingdings" panose="05000000000000000000" pitchFamily="2" charset="2"/>
              </a:rPr>
              <a:t>강아지의 자체의 가속도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중력 때문에 </a:t>
            </a:r>
            <a:r>
              <a:rPr lang="en-US" altLang="ko-KR" dirty="0" err="1">
                <a:sym typeface="Wingdings" panose="05000000000000000000" pitchFamily="2" charset="2"/>
              </a:rPr>
              <a:t>az</a:t>
            </a:r>
            <a:r>
              <a:rPr lang="ko-KR" altLang="en-US" dirty="0">
                <a:sym typeface="Wingdings" panose="05000000000000000000" pitchFamily="2" charset="2"/>
              </a:rPr>
              <a:t>는 항상 나옴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처음에 나오는 </a:t>
            </a:r>
            <a:r>
              <a:rPr lang="en-US" altLang="ko-KR" dirty="0" err="1">
                <a:sym typeface="Wingdings" panose="05000000000000000000" pitchFamily="2" charset="2"/>
              </a:rPr>
              <a:t>az</a:t>
            </a:r>
            <a:r>
              <a:rPr lang="ko-KR" altLang="en-US" dirty="0">
                <a:sym typeface="Wingdings" panose="05000000000000000000" pitchFamily="2" charset="2"/>
              </a:rPr>
              <a:t>값은 빼는 걸로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이게 중력가속도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</a:p>
          <a:p>
            <a:r>
              <a:rPr lang="ko-KR" altLang="en-US" dirty="0" err="1">
                <a:sym typeface="Wingdings" panose="05000000000000000000" pitchFamily="2" charset="2"/>
              </a:rPr>
              <a:t>맨처음</a:t>
            </a:r>
            <a:r>
              <a:rPr lang="ko-KR" altLang="en-US" dirty="0">
                <a:sym typeface="Wingdings" panose="05000000000000000000" pitchFamily="2" charset="2"/>
              </a:rPr>
              <a:t> 강아지가 가만히 </a:t>
            </a:r>
            <a:r>
              <a:rPr lang="ko-KR" altLang="en-US" dirty="0" err="1">
                <a:sym typeface="Wingdings" panose="05000000000000000000" pitchFamily="2" charset="2"/>
              </a:rPr>
              <a:t>있었을때의</a:t>
            </a:r>
            <a:r>
              <a:rPr lang="ko-KR" altLang="en-US" dirty="0">
                <a:sym typeface="Wingdings" panose="05000000000000000000" pitchFamily="2" charset="2"/>
              </a:rPr>
              <a:t> 값은 </a:t>
            </a:r>
            <a:r>
              <a:rPr lang="ko-KR" altLang="en-US" dirty="0" err="1">
                <a:sym typeface="Wingdings" panose="05000000000000000000" pitchFamily="2" charset="2"/>
              </a:rPr>
              <a:t>뺴고</a:t>
            </a:r>
            <a:r>
              <a:rPr lang="ko-KR" altLang="en-US" dirty="0">
                <a:sym typeface="Wingdings" panose="05000000000000000000" pitchFamily="2" charset="2"/>
              </a:rPr>
              <a:t> 시작해야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 err="1">
                <a:sym typeface="Wingdings" panose="05000000000000000000" pitchFamily="2" charset="2"/>
              </a:rPr>
              <a:t>합력이기</a:t>
            </a:r>
            <a:r>
              <a:rPr lang="ko-KR" altLang="en-US" dirty="0">
                <a:sym typeface="Wingdings" panose="05000000000000000000" pitchFamily="2" charset="2"/>
              </a:rPr>
              <a:t> 때문에 </a:t>
            </a:r>
            <a:r>
              <a:rPr lang="ko-KR" altLang="en-US" dirty="0" err="1">
                <a:sym typeface="Wingdings" panose="05000000000000000000" pitchFamily="2" charset="2"/>
              </a:rPr>
              <a:t>어느방향으로</a:t>
            </a:r>
            <a:r>
              <a:rPr lang="ko-KR" altLang="en-US" dirty="0">
                <a:sym typeface="Wingdings" panose="05000000000000000000" pitchFamily="2" charset="2"/>
              </a:rPr>
              <a:t> 누워있어도 </a:t>
            </a:r>
            <a:r>
              <a:rPr lang="ko-KR" altLang="en-US" dirty="0" err="1">
                <a:sym typeface="Wingdings" panose="05000000000000000000" pitchFamily="2" charset="2"/>
              </a:rPr>
              <a:t>합력은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z</a:t>
            </a:r>
            <a:r>
              <a:rPr lang="ko-KR" altLang="en-US" dirty="0">
                <a:sym typeface="Wingdings" panose="05000000000000000000" pitchFamily="2" charset="2"/>
              </a:rPr>
              <a:t>방향으로 향하게 </a:t>
            </a:r>
            <a:r>
              <a:rPr lang="ko-KR" altLang="en-US" dirty="0" err="1">
                <a:sym typeface="Wingdings" panose="05000000000000000000" pitchFamily="2" charset="2"/>
              </a:rPr>
              <a:t>돼므로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처음나온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z</a:t>
            </a:r>
            <a:r>
              <a:rPr lang="ko-KR" altLang="en-US" dirty="0">
                <a:sym typeface="Wingdings" panose="05000000000000000000" pitchFamily="2" charset="2"/>
              </a:rPr>
              <a:t>값만 계속 </a:t>
            </a:r>
            <a:r>
              <a:rPr lang="ko-KR" altLang="en-US" dirty="0" err="1">
                <a:sym typeface="Wingdings" panose="05000000000000000000" pitchFamily="2" charset="2"/>
              </a:rPr>
              <a:t>빼우면</a:t>
            </a:r>
            <a:r>
              <a:rPr lang="ko-KR" altLang="en-US" dirty="0">
                <a:sym typeface="Wingdings" panose="05000000000000000000" pitchFamily="2" charset="2"/>
              </a:rPr>
              <a:t> 됨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바닥을 만나면 튀기때문에 바닥에 </a:t>
            </a:r>
            <a:r>
              <a:rPr lang="ko-KR" altLang="en-US" dirty="0" err="1">
                <a:sym typeface="Wingdings" panose="05000000000000000000" pitchFamily="2" charset="2"/>
              </a:rPr>
              <a:t>튕기는건</a:t>
            </a:r>
            <a:r>
              <a:rPr lang="ko-KR" altLang="en-US" dirty="0">
                <a:sym typeface="Wingdings" panose="05000000000000000000" pitchFamily="2" charset="2"/>
              </a:rPr>
              <a:t> 상관 없음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로직 준비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 err="1">
                <a:sym typeface="Wingdings" panose="05000000000000000000" pitchFamily="2" charset="2"/>
              </a:rPr>
              <a:t>자이로로</a:t>
            </a:r>
            <a:r>
              <a:rPr lang="ko-KR" altLang="en-US" dirty="0">
                <a:sym typeface="Wingdings" panose="05000000000000000000" pitchFamily="2" charset="2"/>
              </a:rPr>
              <a:t> 강아지 머리는 어디인지는 알 수 있음</a:t>
            </a:r>
            <a:endParaRPr lang="en-US" altLang="ko-KR" dirty="0"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0355DE-EA3D-4E76-B2D7-37BC62081A1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397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CC647-5551-4943-A027-7FDB45C3B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F1C70F-9C6C-468A-9DF5-664392B62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A57C77-ECBE-4343-8DF6-61D75080F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9D817D-3FD2-4951-984E-0FC220D4F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B84146-C632-4275-9178-EC382BA4A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817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B588CC-2071-4340-B62A-347EB8D7E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B73DB5-E021-4617-9062-ECD5AEAA1E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33E656-CE22-4AAA-B7DE-EE26CEB8C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ADD66E-3221-4429-AA03-906A23745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AF77A8-100C-4FD8-B2C4-39A756C96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7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7AB6E8-0BFF-4BBD-985F-7220FD248B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490C6B-2597-4BC8-8F3E-075B83023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D24868-6ABA-4565-A198-9A70FE40B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9E6521-5FE6-499A-9922-3CFCAEE8C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26CF8F-FEF7-4330-8ED5-E534EDAB3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00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80BC8-B7C7-4BC4-83DE-FE2EC07C9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F7F72B-55D3-4A0A-B0FB-B373BDD6D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552638-9A9C-4871-AA88-9CEF8AAC3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47A6C-430F-4B11-BB18-F2F093A23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4DBB98-0224-4F21-BE97-85B7F4104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89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0CD2A2-1E80-45F1-B313-5272923ED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E0B106-2EB1-4EA5-BEC2-2EECD07B9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F2F93E-168D-483E-8F9C-EF5AF8857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3CEAA-ACE3-44D5-A094-A462A8B9B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25F865-7592-4F77-9D74-AEF9C3CCD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857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96A30-B20F-49EE-B75C-8A497C5A1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9F8FB0-8B6B-472A-AACB-4672BD112E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A633FC-4236-4F0B-9217-02754FA2C3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A66ACA-B64D-497B-9137-F59D43651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A7B1C9-6EDF-465F-8B32-C580F2400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E419CB-B946-41CE-A76B-B19CCF6C5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04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47E8A-4C21-4195-8219-7E8EFEEF2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470477-7ABA-4057-8887-42DC59691D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7121C9-73C1-4649-B387-98306BD81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781C9E-804A-4E6F-99CE-A521833252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92E24C-E7FB-420D-9705-3A7625998D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7F7894-E9E9-4E3E-AEC1-BD7B10713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370C1B9-D6DB-4FE9-928F-40C0F197E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FC53431-C1D2-4D4B-AFBA-0E77F78FE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3286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CC2559-B5FA-49F8-B6F8-1B3276469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01AB11-685A-4BD1-8AF7-D5C509616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343C52-A329-4FFA-85A3-F4C854659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8ECC17-6F69-40BE-98D4-8068518B3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483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45E091-A506-4EA0-9170-53906210D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937E8E-C167-4519-AB3F-9B26C8A48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E5E6F9-208F-4A75-847F-86E5214B8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779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648914-B02D-4448-B7E2-443E50C8D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26DEBD-8AE8-4B8E-990C-010FECA6F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4910A4-8F53-476C-AA55-FAF20F3E4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84FF21-DF3E-4682-82BD-2CBDF7FCB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FDEDA5-F6E7-459E-9344-3E44C8E1B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96644A-53ED-4E73-B119-AC4B2DCEB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287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61727-2B15-46A5-95B9-30A0AD49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553318-C713-40E1-BC65-28C767B623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2B01E5-0FA9-4670-AF37-AB607490A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5B4C20-FF62-4A9E-961A-F663C2D6F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DE10F3-06F9-48B4-9FA3-D8C19084F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97D436-DC03-41AF-BCA9-60F7068C9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921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FBBCE86-AB9F-4AA0-8E6A-8B222BA01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8F42BA-FAA8-411D-9018-9F77ED087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311A2F-F361-4351-A17E-469CDC12F4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10688-FEA8-4926-A563-A0B378C2ED0B}" type="datetimeFigureOut">
              <a:rPr lang="ko-KR" altLang="en-US" smtClean="0"/>
              <a:t>2020-02-29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5F35DE-DCD7-4938-A70E-4115E9EE2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050804-4A24-47EE-97A0-9EFFAF0EF1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46AAA-4EE1-424D-82FF-46EB13800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363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microsoft.com/office/2007/relationships/hdphoto" Target="../media/hdphoto5.wdp"/><Relationship Id="rId18" Type="http://schemas.openxmlformats.org/officeDocument/2006/relationships/image" Target="../media/image18.jpg"/><Relationship Id="rId3" Type="http://schemas.openxmlformats.org/officeDocument/2006/relationships/image" Target="../media/image10.png"/><Relationship Id="rId21" Type="http://schemas.openxmlformats.org/officeDocument/2006/relationships/image" Target="../media/image20.png"/><Relationship Id="rId7" Type="http://schemas.openxmlformats.org/officeDocument/2006/relationships/image" Target="../media/image12.png"/><Relationship Id="rId12" Type="http://schemas.openxmlformats.org/officeDocument/2006/relationships/image" Target="../media/image15.png"/><Relationship Id="rId17" Type="http://schemas.microsoft.com/office/2007/relationships/hdphoto" Target="../media/hdphoto7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7.png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microsoft.com/office/2007/relationships/hdphoto" Target="../media/hdphoto6.wdp"/><Relationship Id="rId10" Type="http://schemas.microsoft.com/office/2007/relationships/hdphoto" Target="../media/hdphoto4.wdp"/><Relationship Id="rId19" Type="http://schemas.openxmlformats.org/officeDocument/2006/relationships/image" Target="../media/image19.png"/><Relationship Id="rId4" Type="http://schemas.microsoft.com/office/2007/relationships/hdphoto" Target="../media/hdphoto1.wdp"/><Relationship Id="rId9" Type="http://schemas.openxmlformats.org/officeDocument/2006/relationships/image" Target="../media/image13.png"/><Relationship Id="rId14" Type="http://schemas.openxmlformats.org/officeDocument/2006/relationships/image" Target="../media/image16.png"/><Relationship Id="rId22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0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jpe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IOT </a:t>
            </a:r>
            <a:r>
              <a:rPr lang="ko-KR" altLang="en-US" dirty="0"/>
              <a:t>반려동물 헬스케어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090769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13181507 </a:t>
            </a:r>
            <a:r>
              <a:rPr lang="ko-KR" altLang="en-US" dirty="0"/>
              <a:t>황지민</a:t>
            </a:r>
            <a:endParaRPr lang="en-US" altLang="ko-KR" dirty="0"/>
          </a:p>
          <a:p>
            <a:r>
              <a:rPr lang="en-US" altLang="ko-KR" dirty="0"/>
              <a:t>13181382 </a:t>
            </a:r>
            <a:r>
              <a:rPr lang="ko-KR" altLang="en-US" dirty="0"/>
              <a:t>박찬규</a:t>
            </a:r>
            <a:endParaRPr lang="en-US" altLang="ko-KR" dirty="0"/>
          </a:p>
          <a:p>
            <a:r>
              <a:rPr lang="en-US" altLang="ko-KR" dirty="0"/>
              <a:t>15181307 </a:t>
            </a:r>
            <a:r>
              <a:rPr lang="ko-KR" altLang="en-US" dirty="0"/>
              <a:t>구본아</a:t>
            </a:r>
            <a:endParaRPr lang="en-US" altLang="ko-KR" dirty="0"/>
          </a:p>
          <a:p>
            <a:r>
              <a:rPr lang="en-US" altLang="ko-KR" dirty="0"/>
              <a:t>15181451 </a:t>
            </a:r>
            <a:r>
              <a:rPr lang="ko-KR" altLang="en-US" dirty="0"/>
              <a:t>임예은</a:t>
            </a:r>
          </a:p>
        </p:txBody>
      </p:sp>
    </p:spTree>
    <p:extLst>
      <p:ext uri="{BB962C8B-B14F-4D97-AF65-F5344CB8AC3E}">
        <p14:creationId xmlns:p14="http://schemas.microsoft.com/office/powerpoint/2010/main" val="205964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BD5B76-134E-4D48-B360-709F30E43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619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기능 및 특징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457200">
              <a:buAutoNum type="arabicPeriod"/>
              <a:defRPr/>
            </a:pPr>
            <a:r>
              <a:rPr lang="ko-KR" altLang="en-US" sz="2000" dirty="0">
                <a:ea typeface="한컴 윤고딕 740"/>
              </a:rPr>
              <a:t> 반려동물의 활동량의 목표치를 설정</a:t>
            </a:r>
            <a:endParaRPr lang="en-US" altLang="ko-KR" sz="2000" dirty="0">
              <a:ea typeface="한컴 윤고딕 740"/>
            </a:endParaRPr>
          </a:p>
          <a:p>
            <a:pPr marL="457200">
              <a:buAutoNum type="arabicPeriod"/>
              <a:defRPr/>
            </a:pPr>
            <a:endParaRPr lang="en-US" altLang="ko-KR" sz="2000" dirty="0">
              <a:ea typeface="한컴 윤고딕 740"/>
            </a:endParaRPr>
          </a:p>
          <a:p>
            <a:pPr marL="457200">
              <a:buFontTx/>
              <a:buAutoNum type="arabicPeriod"/>
              <a:defRPr/>
            </a:pPr>
            <a:r>
              <a:rPr lang="ko-KR" altLang="en-US" sz="2000" dirty="0">
                <a:ea typeface="한컴 윤고딕 740"/>
              </a:rPr>
              <a:t> 오전</a:t>
            </a:r>
            <a:r>
              <a:rPr lang="en-US" altLang="ko-KR" sz="2000" dirty="0">
                <a:ea typeface="한컴 윤고딕 740"/>
              </a:rPr>
              <a:t>/</a:t>
            </a:r>
            <a:r>
              <a:rPr lang="ko-KR" altLang="en-US" sz="2000" dirty="0">
                <a:ea typeface="한컴 윤고딕 740"/>
              </a:rPr>
              <a:t>오후 누적 활동량을 체크</a:t>
            </a:r>
            <a:endParaRPr lang="en-US" altLang="ko-KR" sz="2000" dirty="0">
              <a:ea typeface="한컴 윤고딕 740"/>
            </a:endParaRPr>
          </a:p>
          <a:p>
            <a:pPr marL="457200">
              <a:buAutoNum type="arabicPeriod"/>
              <a:defRPr/>
            </a:pPr>
            <a:endParaRPr lang="en-US" altLang="ko-KR" sz="2000" dirty="0">
              <a:ea typeface="한컴 윤고딕 740"/>
            </a:endParaRPr>
          </a:p>
          <a:p>
            <a:pPr marL="457200">
              <a:buFontTx/>
              <a:buAutoNum type="arabicPeriod"/>
              <a:defRPr/>
            </a:pPr>
            <a:r>
              <a:rPr lang="ko-KR" altLang="en-US" sz="2000" dirty="0">
                <a:ea typeface="한컴 윤고딕 740"/>
              </a:rPr>
              <a:t> 이때</a:t>
            </a:r>
            <a:r>
              <a:rPr lang="en-US" altLang="ko-KR" sz="2000" dirty="0">
                <a:ea typeface="한컴 윤고딕 740"/>
              </a:rPr>
              <a:t>, </a:t>
            </a:r>
            <a:r>
              <a:rPr lang="ko-KR" altLang="en-US" sz="2000" dirty="0">
                <a:ea typeface="한컴 윤고딕 740"/>
              </a:rPr>
              <a:t>반려동물의 활동량은 놀이기구에서 디스플레이 하여 확인</a:t>
            </a:r>
            <a:endParaRPr lang="en-US" altLang="ko-KR" sz="2000" dirty="0">
              <a:ea typeface="한컴 윤고딕 740"/>
            </a:endParaRPr>
          </a:p>
          <a:p>
            <a:pPr marL="457200">
              <a:buFontTx/>
              <a:buAutoNum type="arabicPeriod"/>
              <a:defRPr/>
            </a:pPr>
            <a:endParaRPr lang="en-US" altLang="ko-KR" sz="2000" dirty="0">
              <a:ea typeface="한컴 윤고딕 740"/>
            </a:endParaRPr>
          </a:p>
          <a:p>
            <a:pPr marL="457200">
              <a:buFontTx/>
              <a:buAutoNum type="arabicPeriod"/>
              <a:defRPr/>
            </a:pPr>
            <a:r>
              <a:rPr lang="ko-KR" altLang="en-US" sz="2000" dirty="0">
                <a:ea typeface="한컴 윤고딕 740"/>
              </a:rPr>
              <a:t> 특정시간에 목표치를 달성하지 못한 경우 놀이기구를 이용해 활동유도</a:t>
            </a:r>
          </a:p>
          <a:p>
            <a:pPr marL="0" indent="0">
              <a:buNone/>
            </a:pP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3ED4575-45D7-463F-9AAC-BB287B31E8C2}"/>
              </a:ext>
            </a:extLst>
          </p:cNvPr>
          <p:cNvGrpSpPr>
            <a:grpSpLocks noChangeAspect="1"/>
          </p:cNvGrpSpPr>
          <p:nvPr/>
        </p:nvGrpSpPr>
        <p:grpSpPr>
          <a:xfrm>
            <a:off x="6477986" y="387705"/>
            <a:ext cx="4875814" cy="2038469"/>
            <a:chOff x="4781967" y="508428"/>
            <a:chExt cx="8213203" cy="343375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2D29AE35-1830-4CA1-8239-C358FC1FE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2217" y="508428"/>
              <a:ext cx="646959" cy="646959"/>
            </a:xfrm>
            <a:prstGeom prst="rect">
              <a:avLst/>
            </a:prstGeom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CCBE8C3-847B-4617-ACFB-4D2E8863E7D7}"/>
                </a:ext>
              </a:extLst>
            </p:cNvPr>
            <p:cNvGrpSpPr/>
            <p:nvPr/>
          </p:nvGrpSpPr>
          <p:grpSpPr>
            <a:xfrm>
              <a:off x="4781967" y="2054653"/>
              <a:ext cx="2252007" cy="1361014"/>
              <a:chOff x="4412217" y="4914900"/>
              <a:chExt cx="2377205" cy="1395239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11EB6AA0-8458-47D4-BA02-42C2D46118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5394183" y="4914900"/>
                <a:ext cx="1395239" cy="1395239"/>
              </a:xfrm>
              <a:prstGeom prst="rect">
                <a:avLst/>
              </a:prstGeom>
            </p:spPr>
          </p:pic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088223EB-99F7-40A6-8167-C52F1AAED6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4412217" y="4914900"/>
                <a:ext cx="1395239" cy="1395239"/>
              </a:xfrm>
              <a:prstGeom prst="rect">
                <a:avLst/>
              </a:prstGeom>
            </p:spPr>
          </p:pic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2E16506F-5239-4214-8E8D-38F6D34A3A7E}"/>
                </a:ext>
              </a:extLst>
            </p:cNvPr>
            <p:cNvGrpSpPr/>
            <p:nvPr/>
          </p:nvGrpSpPr>
          <p:grpSpPr>
            <a:xfrm>
              <a:off x="8123260" y="1451740"/>
              <a:ext cx="912085" cy="1709526"/>
              <a:chOff x="6365013" y="3083202"/>
              <a:chExt cx="912085" cy="1709526"/>
            </a:xfrm>
          </p:grpSpPr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0E318034-7137-4D51-AF3A-72D861B016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77714" y="3906043"/>
                <a:ext cx="886685" cy="886685"/>
              </a:xfrm>
              <a:prstGeom prst="rect">
                <a:avLst/>
              </a:prstGeom>
            </p:spPr>
          </p:pic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B6D957EE-476B-42A6-8B0D-93B86E568F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65013" y="3083202"/>
                <a:ext cx="912085" cy="912085"/>
              </a:xfrm>
              <a:prstGeom prst="rect">
                <a:avLst/>
              </a:prstGeom>
            </p:spPr>
          </p:pic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C584117-5578-4EB8-925D-A0CF8C04C1D8}"/>
                </a:ext>
              </a:extLst>
            </p:cNvPr>
            <p:cNvGrpSpPr/>
            <p:nvPr/>
          </p:nvGrpSpPr>
          <p:grpSpPr>
            <a:xfrm>
              <a:off x="10145437" y="1205831"/>
              <a:ext cx="2849733" cy="2209836"/>
              <a:chOff x="8021467" y="4132963"/>
              <a:chExt cx="2849733" cy="2209836"/>
            </a:xfrm>
          </p:grpSpPr>
          <p:sp>
            <p:nvSpPr>
              <p:cNvPr id="11" name="순서도: 처리 10">
                <a:extLst>
                  <a:ext uri="{FF2B5EF4-FFF2-40B4-BE49-F238E27FC236}">
                    <a16:creationId xmlns:a16="http://schemas.microsoft.com/office/drawing/2014/main" id="{4B0279BD-9F5D-48C9-A766-BDACACF25FBD}"/>
                  </a:ext>
                </a:extLst>
              </p:cNvPr>
              <p:cNvSpPr/>
              <p:nvPr/>
            </p:nvSpPr>
            <p:spPr>
              <a:xfrm>
                <a:off x="8255000" y="5048969"/>
                <a:ext cx="2616200" cy="377824"/>
              </a:xfrm>
              <a:prstGeom prst="flowChartProcess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2E6B9AA2-0A3E-41AE-AAA5-2208C2A934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21467" y="4132963"/>
                <a:ext cx="2209836" cy="2209836"/>
              </a:xfrm>
              <a:prstGeom prst="rect">
                <a:avLst/>
              </a:prstGeom>
            </p:spPr>
          </p:pic>
          <p:sp>
            <p:nvSpPr>
              <p:cNvPr id="13" name="순서도: 처리 12">
                <a:extLst>
                  <a:ext uri="{FF2B5EF4-FFF2-40B4-BE49-F238E27FC236}">
                    <a16:creationId xmlns:a16="http://schemas.microsoft.com/office/drawing/2014/main" id="{B508B20D-10D1-4803-AE14-8ED8C8CB00EB}"/>
                  </a:ext>
                </a:extLst>
              </p:cNvPr>
              <p:cNvSpPr/>
              <p:nvPr/>
            </p:nvSpPr>
            <p:spPr>
              <a:xfrm>
                <a:off x="9563100" y="5048969"/>
                <a:ext cx="965200" cy="377824"/>
              </a:xfrm>
              <a:prstGeom prst="flowChartProcess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CDDE9A4-C155-4A2D-ADB8-F81AFA0115C6}"/>
                  </a:ext>
                </a:extLst>
              </p:cNvPr>
              <p:cNvSpPr txBox="1"/>
              <p:nvPr/>
            </p:nvSpPr>
            <p:spPr>
              <a:xfrm>
                <a:off x="9648700" y="5048969"/>
                <a:ext cx="890655" cy="3804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700" b="1" dirty="0"/>
                  <a:t>RAZER</a:t>
                </a:r>
                <a:endParaRPr lang="ko-KR" altLang="en-US" sz="700" b="1" dirty="0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9509412-AE31-4905-900A-5629F9609837}"/>
                </a:ext>
              </a:extLst>
            </p:cNvPr>
            <p:cNvSpPr txBox="1"/>
            <p:nvPr/>
          </p:nvSpPr>
          <p:spPr>
            <a:xfrm>
              <a:off x="5325406" y="3561781"/>
              <a:ext cx="1420582" cy="380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/>
                <a:t>활동량 누적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7771C98-D36A-439A-9FF5-A80D91246E00}"/>
                </a:ext>
              </a:extLst>
            </p:cNvPr>
            <p:cNvSpPr txBox="1"/>
            <p:nvPr/>
          </p:nvSpPr>
          <p:spPr>
            <a:xfrm>
              <a:off x="10540064" y="3561781"/>
              <a:ext cx="1107996" cy="380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/>
                <a:t>놀이기구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1843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4E2E4-FCA1-415D-94BC-DAB215CDB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301496" cy="1024763"/>
          </a:xfrm>
        </p:spPr>
        <p:txBody>
          <a:bodyPr/>
          <a:lstStyle/>
          <a:p>
            <a:r>
              <a:rPr lang="ko-KR" altLang="en-US"/>
              <a:t>설계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678160E-A39E-42C9-9809-51EABAFB4C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471" y="2518927"/>
            <a:ext cx="3404872" cy="354049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B75EAF5-C7C8-48CA-BF7A-506A25F81A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1302" y="2518927"/>
            <a:ext cx="3543660" cy="354049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17A7590-EC7C-47D4-A47D-C813F81483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78" t="1712" r="27459" b="4725"/>
          <a:stretch/>
        </p:blipFill>
        <p:spPr>
          <a:xfrm rot="5400000">
            <a:off x="672679" y="1598948"/>
            <a:ext cx="4713200" cy="448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86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F204B47-40B2-4FCA-9D1B-47E88AADA5BF}"/>
              </a:ext>
            </a:extLst>
          </p:cNvPr>
          <p:cNvGrpSpPr/>
          <p:nvPr/>
        </p:nvGrpSpPr>
        <p:grpSpPr>
          <a:xfrm>
            <a:off x="639208" y="3348789"/>
            <a:ext cx="2101453" cy="1570680"/>
            <a:chOff x="1191373" y="3809816"/>
            <a:chExt cx="4109349" cy="307143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EB9C551-F428-460A-9E06-7D87F7392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286" b="90357" l="10000" r="90000">
                          <a14:foregroundMark x1="65000" y1="83571" x2="63929" y2="90714"/>
                          <a14:foregroundMark x1="67500" y1="80000" x2="67500" y2="80000"/>
                          <a14:foregroundMark x1="68214" y1="77143" x2="68214" y2="77143"/>
                          <a14:foregroundMark x1="68214" y1="73214" x2="68214" y2="73214"/>
                          <a14:foregroundMark x1="67500" y1="74643" x2="67500" y2="74643"/>
                          <a14:foregroundMark x1="69286" y1="72143" x2="68929" y2="72500"/>
                          <a14:foregroundMark x1="68571" y1="68929" x2="68571" y2="70714"/>
                          <a14:foregroundMark x1="67857" y1="67857" x2="67500" y2="66071"/>
                          <a14:foregroundMark x1="69643" y1="67857" x2="67857" y2="61429"/>
                          <a14:foregroundMark x1="69643" y1="64643" x2="68929" y2="59643"/>
                          <a14:foregroundMark x1="70357" y1="9286" x2="70357" y2="9286"/>
                          <a14:foregroundMark x1="63214" y1="26071" x2="54286" y2="30357"/>
                          <a14:foregroundMark x1="65714" y1="25000" x2="52857" y2="303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1373" y="3809816"/>
              <a:ext cx="3071432" cy="3071432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698EE67-F978-43DC-8B1F-3AA0800FA2C7}"/>
                </a:ext>
              </a:extLst>
            </p:cNvPr>
            <p:cNvSpPr/>
            <p:nvPr/>
          </p:nvSpPr>
          <p:spPr>
            <a:xfrm>
              <a:off x="2185629" y="6555047"/>
              <a:ext cx="3115093" cy="1077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http://category.gmarket.co.kr/listview/List.aspx?gdsc_cd=300026409</a:t>
              </a:r>
            </a:p>
          </p:txBody>
        </p:sp>
      </p:grpSp>
      <p:pic>
        <p:nvPicPr>
          <p:cNvPr id="7" name="내용 개체 틀 5">
            <a:extLst>
              <a:ext uri="{FF2B5EF4-FFF2-40B4-BE49-F238E27FC236}">
                <a16:creationId xmlns:a16="http://schemas.microsoft.com/office/drawing/2014/main" id="{C310BB27-BABC-4A2D-AB21-8E2D57FE10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5637">
            <a:off x="1656322" y="3898392"/>
            <a:ext cx="1873865" cy="14053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D4BE291-A60F-42E7-B4B8-88D7E5C5824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244" t="14365" r="24645" b="16851"/>
          <a:stretch/>
        </p:blipFill>
        <p:spPr>
          <a:xfrm rot="10800000">
            <a:off x="1091894" y="4601091"/>
            <a:ext cx="625202" cy="791905"/>
          </a:xfrm>
          <a:prstGeom prst="rect">
            <a:avLst/>
          </a:prstGeom>
        </p:spPr>
      </p:pic>
      <p:pic>
        <p:nvPicPr>
          <p:cNvPr id="21" name="내용 개체 틀 5">
            <a:extLst>
              <a:ext uri="{FF2B5EF4-FFF2-40B4-BE49-F238E27FC236}">
                <a16:creationId xmlns:a16="http://schemas.microsoft.com/office/drawing/2014/main" id="{DEE933B5-545E-4897-9DCA-A756309DB4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41312">
            <a:off x="6117480" y="4252848"/>
            <a:ext cx="1873863" cy="1405398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F9C25017-7C27-4A23-BF01-69F586CFB138}"/>
              </a:ext>
            </a:extLst>
          </p:cNvPr>
          <p:cNvGrpSpPr/>
          <p:nvPr/>
        </p:nvGrpSpPr>
        <p:grpSpPr>
          <a:xfrm>
            <a:off x="9157642" y="3502131"/>
            <a:ext cx="763594" cy="533879"/>
            <a:chOff x="9371889" y="2565844"/>
            <a:chExt cx="1865504" cy="1304298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A84AF8BE-F489-49CD-85A2-22EEFFAD4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907" b="95590" l="1667" r="97417">
                          <a14:foregroundMark x1="6083" y1="20977" x2="8000" y2="74732"/>
                          <a14:foregroundMark x1="8000" y1="74732" x2="23333" y2="89035"/>
                          <a14:foregroundMark x1="23333" y1="89035" x2="41250" y2="88081"/>
                          <a14:foregroundMark x1="41250" y1="88081" x2="44667" y2="88081"/>
                          <a14:foregroundMark x1="49833" y1="90703" x2="14333" y2="73540"/>
                          <a14:foregroundMark x1="14333" y1="73540" x2="6583" y2="49583"/>
                          <a14:foregroundMark x1="6583" y1="49583" x2="6083" y2="24315"/>
                          <a14:foregroundMark x1="6083" y1="24315" x2="3333" y2="77473"/>
                          <a14:foregroundMark x1="3333" y1="77473" x2="4750" y2="91418"/>
                          <a14:foregroundMark x1="5667" y1="80810" x2="3333" y2="84148"/>
                          <a14:foregroundMark x1="1917" y1="81406" x2="2417" y2="88200"/>
                          <a14:foregroundMark x1="2417" y1="81883" x2="1667" y2="89154"/>
                          <a14:foregroundMark x1="44917" y1="86889" x2="42333" y2="85459"/>
                          <a14:foregroundMark x1="52583" y1="88439" x2="53333" y2="88915"/>
                          <a14:foregroundMark x1="53083" y1="87723" x2="51917" y2="83909"/>
                          <a14:foregroundMark x1="46000" y1="85697" x2="55750" y2="84148"/>
                          <a14:foregroundMark x1="44750" y1="85459" x2="56750" y2="85459"/>
                          <a14:foregroundMark x1="45833" y1="88677" x2="56250" y2="88677"/>
                          <a14:foregroundMark x1="40917" y1="91418" x2="52083" y2="92133"/>
                          <a14:foregroundMark x1="42500" y1="94398" x2="53500" y2="94398"/>
                          <a14:foregroundMark x1="41083" y1="94398" x2="53083" y2="94398"/>
                          <a14:foregroundMark x1="41583" y1="95113" x2="53083" y2="95590"/>
                          <a14:foregroundMark x1="67250" y1="93206" x2="81500" y2="92133"/>
                          <a14:foregroundMark x1="74917" y1="94398" x2="88333" y2="94398"/>
                          <a14:foregroundMark x1="86917" y1="94636" x2="86250" y2="71752"/>
                          <a14:foregroundMark x1="86583" y1="93206" x2="86083" y2="68415"/>
                          <a14:foregroundMark x1="87250" y1="94875" x2="88167" y2="64720"/>
                          <a14:foregroundMark x1="88667" y1="88677" x2="87250" y2="75685"/>
                          <a14:foregroundMark x1="89167" y1="72467" x2="89917" y2="74255"/>
                          <a14:foregroundMark x1="84500" y1="80930" x2="72500" y2="83433"/>
                          <a14:foregroundMark x1="76083" y1="73421" x2="76667" y2="73421"/>
                          <a14:foregroundMark x1="81000" y1="76400" x2="78250" y2="78427"/>
                          <a14:foregroundMark x1="78000" y1="75685" x2="77167" y2="72706"/>
                          <a14:foregroundMark x1="72083" y1="72944" x2="78750" y2="70441"/>
                          <a14:foregroundMark x1="84500" y1="50060" x2="82583" y2="48272"/>
                          <a14:foregroundMark x1="81917" y1="41597" x2="81667" y2="66985"/>
                          <a14:foregroundMark x1="81667" y1="66985" x2="82917" y2="40405"/>
                          <a14:foregroundMark x1="82917" y1="40405" x2="85000" y2="55304"/>
                          <a14:foregroundMark x1="83250" y1="41001" x2="91500" y2="53039"/>
                          <a14:foregroundMark x1="93917" y1="50298" x2="92167" y2="46007"/>
                          <a14:foregroundMark x1="94083" y1="45054" x2="85167" y2="46246"/>
                          <a14:foregroundMark x1="95500" y1="44100" x2="96333" y2="56257"/>
                          <a14:foregroundMark x1="96000" y1="59237" x2="90750" y2="58522"/>
                          <a14:foregroundMark x1="95833" y1="56257" x2="90417" y2="42074"/>
                          <a14:foregroundMark x1="93000" y1="43504" x2="96167" y2="43266"/>
                          <a14:foregroundMark x1="96333" y1="43266" x2="89333" y2="44338"/>
                          <a14:foregroundMark x1="92833" y1="42312" x2="96667" y2="42551"/>
                          <a14:foregroundMark x1="92833" y1="42789" x2="89333" y2="42789"/>
                          <a14:foregroundMark x1="90250" y1="41359" x2="94750" y2="41359"/>
                          <a14:foregroundMark x1="96500" y1="41836" x2="89167" y2="41359"/>
                          <a14:foregroundMark x1="96667" y1="41359" x2="86583" y2="40048"/>
                          <a14:foregroundMark x1="97000" y1="41597" x2="97250" y2="59476"/>
                          <a14:foregroundMark x1="97417" y1="40524" x2="86083" y2="41597"/>
                          <a14:foregroundMark x1="96000" y1="40524" x2="87417" y2="39809"/>
                          <a14:foregroundMark x1="94417" y1="39809" x2="85500" y2="39094"/>
                          <a14:foregroundMark x1="96333" y1="40763" x2="85000" y2="40286"/>
                          <a14:foregroundMark x1="97000" y1="38856" x2="95333" y2="45292"/>
                          <a14:foregroundMark x1="46667" y1="5602" x2="50667" y2="14899"/>
                          <a14:foregroundMark x1="50333" y1="7867" x2="46333" y2="3933"/>
                          <a14:foregroundMark x1="46333" y1="3456" x2="52417" y2="11681"/>
                          <a14:foregroundMark x1="52250" y1="5959" x2="52583" y2="10608"/>
                          <a14:foregroundMark x1="51917" y1="3933" x2="51917" y2="3933"/>
                          <a14:foregroundMark x1="52583" y1="3933" x2="51417" y2="3456"/>
                          <a14:foregroundMark x1="51000" y1="2861" x2="51000" y2="2861"/>
                          <a14:foregroundMark x1="49667" y1="1907" x2="49667" y2="1907"/>
                          <a14:foregroundMark x1="52583" y1="2384" x2="52583" y2="2384"/>
                          <a14:foregroundMark x1="66167" y1="8343" x2="66167" y2="8343"/>
                          <a14:foregroundMark x1="67417" y1="9893" x2="66167" y2="2514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1889" y="2565844"/>
              <a:ext cx="1865504" cy="1304298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724A88B-2CE1-4727-AAC7-9DD20B16A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96313" y="3086500"/>
              <a:ext cx="330337" cy="342500"/>
            </a:xfrm>
            <a:prstGeom prst="rect">
              <a:avLst/>
            </a:prstGeom>
          </p:spPr>
        </p:pic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310BD4A4-C846-4F53-BA84-A915F13E467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8286" r="95714">
                        <a14:foregroundMark x1="8286" y1="31571" x2="9714" y2="52000"/>
                        <a14:foregroundMark x1="90571" y1="35857" x2="88429" y2="64286"/>
                        <a14:foregroundMark x1="92000" y1="29429" x2="95714" y2="46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41203" y="5933411"/>
            <a:ext cx="654050" cy="65405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09C913E0-B657-4672-8D56-6BA5CD496DE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24000" y1="27333" x2="24000" y2="27333"/>
                        <a14:foregroundMark x1="22500" y1="24444" x2="45833" y2="40000"/>
                        <a14:foregroundMark x1="45833" y1="40000" x2="36333" y2="28889"/>
                        <a14:foregroundMark x1="36333" y1="28889" x2="29167" y2="41333"/>
                        <a14:foregroundMark x1="29167" y1="41333" x2="43667" y2="48667"/>
                        <a14:foregroundMark x1="43667" y1="48667" x2="55333" y2="37556"/>
                        <a14:foregroundMark x1="55333" y1="37556" x2="43833" y2="26444"/>
                        <a14:foregroundMark x1="43833" y1="26444" x2="31500" y2="34889"/>
                        <a14:foregroundMark x1="31500" y1="34889" x2="40500" y2="51556"/>
                        <a14:foregroundMark x1="40500" y1="51556" x2="55167" y2="50889"/>
                        <a14:foregroundMark x1="55167" y1="50889" x2="65667" y2="39778"/>
                        <a14:foregroundMark x1="65667" y1="39778" x2="53167" y2="27556"/>
                        <a14:foregroundMark x1="53167" y1="27556" x2="40833" y2="30889"/>
                        <a14:foregroundMark x1="40833" y1="30889" x2="35833" y2="45778"/>
                        <a14:foregroundMark x1="35833" y1="45778" x2="46500" y2="60222"/>
                        <a14:foregroundMark x1="46500" y1="60222" x2="65667" y2="58444"/>
                        <a14:foregroundMark x1="65667" y1="58444" x2="75167" y2="46667"/>
                        <a14:foregroundMark x1="75167" y1="46667" x2="62167" y2="39778"/>
                        <a14:foregroundMark x1="62167" y1="39778" x2="51167" y2="47333"/>
                        <a14:foregroundMark x1="51167" y1="47333" x2="48667" y2="63556"/>
                        <a14:foregroundMark x1="48667" y1="63556" x2="60833" y2="52889"/>
                        <a14:foregroundMark x1="60833" y1="52889" x2="55500" y2="36667"/>
                        <a14:foregroundMark x1="55500" y1="36667" x2="39000" y2="39556"/>
                        <a14:foregroundMark x1="39000" y1="39556" x2="33000" y2="54667"/>
                        <a14:foregroundMark x1="33000" y1="54667" x2="42167" y2="66667"/>
                        <a14:foregroundMark x1="42167" y1="66667" x2="54167" y2="64000"/>
                        <a14:foregroundMark x1="54167" y1="64000" x2="63167" y2="53111"/>
                        <a14:foregroundMark x1="63167" y1="53111" x2="63833" y2="36889"/>
                        <a14:foregroundMark x1="63833" y1="36889" x2="62500" y2="35556"/>
                        <a14:foregroundMark x1="52667" y1="23556" x2="40667" y2="22222"/>
                        <a14:foregroundMark x1="40667" y1="22222" x2="29000" y2="26444"/>
                        <a14:foregroundMark x1="29000" y1="26444" x2="26167" y2="24000"/>
                        <a14:foregroundMark x1="32500" y1="28667" x2="58500" y2="23111"/>
                        <a14:foregroundMark x1="58500" y1="23111" x2="69667" y2="29778"/>
                        <a14:foregroundMark x1="69667" y1="29778" x2="67333" y2="61556"/>
                        <a14:foregroundMark x1="67333" y1="61556" x2="69167" y2="44444"/>
                        <a14:foregroundMark x1="69167" y1="44444" x2="69667" y2="62889"/>
                        <a14:foregroundMark x1="69667" y1="62889" x2="70667" y2="45111"/>
                        <a14:foregroundMark x1="70667" y1="45111" x2="73667" y2="64444"/>
                        <a14:foregroundMark x1="73667" y1="64444" x2="74833" y2="46667"/>
                        <a14:foregroundMark x1="74833" y1="46667" x2="76167" y2="66667"/>
                        <a14:foregroundMark x1="76167" y1="66667" x2="78333" y2="51111"/>
                        <a14:foregroundMark x1="78333" y1="51111" x2="74667" y2="71111"/>
                        <a14:foregroundMark x1="74667" y1="71111" x2="73333" y2="49333"/>
                        <a14:foregroundMark x1="73333" y1="49333" x2="75333" y2="64667"/>
                        <a14:foregroundMark x1="75333" y1="64667" x2="80333" y2="33333"/>
                        <a14:foregroundMark x1="80333" y1="33333" x2="74167" y2="19778"/>
                        <a14:foregroundMark x1="74167" y1="19778" x2="67833" y2="20222"/>
                        <a14:foregroundMark x1="77167" y1="22889" x2="65000" y2="23333"/>
                        <a14:foregroundMark x1="65000" y1="23333" x2="57000" y2="36667"/>
                        <a14:foregroundMark x1="57000" y1="36667" x2="68167" y2="46667"/>
                        <a14:foregroundMark x1="68167" y1="46667" x2="78333" y2="37778"/>
                        <a14:foregroundMark x1="78333" y1="37778" x2="77333" y2="21111"/>
                        <a14:foregroundMark x1="76500" y1="27333" x2="67167" y2="38000"/>
                        <a14:foregroundMark x1="67167" y1="38000" x2="76833" y2="28444"/>
                        <a14:foregroundMark x1="76833" y1="28444" x2="73667" y2="34667"/>
                        <a14:foregroundMark x1="75500" y1="31111" x2="64500" y2="36444"/>
                        <a14:foregroundMark x1="64500" y1="36444" x2="63167" y2="38444"/>
                        <a14:foregroundMark x1="66167" y1="60444" x2="55000" y2="68000"/>
                        <a14:foregroundMark x1="55000" y1="68000" x2="41500" y2="70667"/>
                        <a14:foregroundMark x1="41500" y1="70667" x2="29333" y2="65556"/>
                        <a14:foregroundMark x1="29333" y1="65556" x2="28167" y2="49111"/>
                        <a14:foregroundMark x1="28167" y1="49111" x2="22500" y2="64889"/>
                        <a14:foregroundMark x1="22500" y1="64889" x2="27500" y2="47778"/>
                        <a14:foregroundMark x1="27500" y1="47778" x2="21333" y2="61333"/>
                        <a14:foregroundMark x1="21333" y1="61333" x2="26167" y2="44889"/>
                        <a14:foregroundMark x1="26167" y1="44889" x2="36667" y2="54000"/>
                        <a14:foregroundMark x1="36667" y1="54000" x2="35833" y2="52222"/>
                        <a14:foregroundMark x1="30000" y1="36000" x2="27833" y2="33111"/>
                        <a14:foregroundMark x1="57500" y1="64889" x2="66167" y2="71111"/>
                        <a14:foregroundMark x1="67167" y1="70222" x2="48167" y2="65778"/>
                        <a14:foregroundMark x1="39333" y1="59556" x2="40500" y2="54222"/>
                        <a14:foregroundMark x1="41500" y1="54667" x2="42333" y2="64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651" y="1643917"/>
            <a:ext cx="1524000" cy="114300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4E9AD922-CFD8-4B56-B775-667ABF27CAAC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6250" r="90000">
                        <a14:foregroundMark x1="6250" y1="69750" x2="8750" y2="70000"/>
                        <a14:foregroundMark x1="67000" y1="69250" x2="74750" y2="57250"/>
                        <a14:foregroundMark x1="74750" y1="57250" x2="62250" y2="66000"/>
                        <a14:foregroundMark x1="62250" y1="66000" x2="74750" y2="71000"/>
                        <a14:foregroundMark x1="74750" y1="71000" x2="77000" y2="68000"/>
                        <a14:foregroundMark x1="62000" y1="53000" x2="59000" y2="62000"/>
                        <a14:foregroundMark x1="62250" y1="51250" x2="61000" y2="56000"/>
                        <a14:foregroundMark x1="87000" y1="58750" x2="88000" y2="60000"/>
                        <a14:foregroundMark x1="31000" y1="83000" x2="38750" y2="72000"/>
                        <a14:foregroundMark x1="38750" y1="72000" x2="39250" y2="69750"/>
                        <a14:foregroundMark x1="44750" y1="66000" x2="30000" y2="87000"/>
                        <a14:foregroundMark x1="87000" y1="58000" x2="87750" y2="65000"/>
                        <a14:foregroundMark x1="81000" y1="48000" x2="83750" y2="50250"/>
                        <a14:foregroundMark x1="9250" y1="62750" x2="9250" y2="62750"/>
                        <a14:foregroundMark x1="11000" y1="61000" x2="9250" y2="61000"/>
                        <a14:foregroundMark x1="9000" y1="63250" x2="9000" y2="63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259" r="10401" b="8694"/>
          <a:stretch/>
        </p:blipFill>
        <p:spPr>
          <a:xfrm rot="13957103">
            <a:off x="4887802" y="5455679"/>
            <a:ext cx="1082828" cy="61690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43B9CFE7-CAED-4DD7-AF91-D8FE4F68618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8286" r="95714">
                        <a14:foregroundMark x1="8286" y1="31571" x2="9714" y2="52000"/>
                        <a14:foregroundMark x1="90571" y1="35857" x2="88429" y2="64286"/>
                        <a14:foregroundMark x1="92000" y1="29429" x2="95714" y2="46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520131" y="5933411"/>
            <a:ext cx="654050" cy="654050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6F7A7AE7-773F-40DF-95F6-CD6EA0F49A3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8286" r="95714">
                        <a14:foregroundMark x1="8286" y1="31571" x2="9714" y2="52000"/>
                        <a14:foregroundMark x1="90571" y1="35857" x2="88429" y2="64286"/>
                        <a14:foregroundMark x1="92000" y1="29429" x2="95714" y2="46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03862" y="5933411"/>
            <a:ext cx="654050" cy="654050"/>
          </a:xfrm>
          <a:prstGeom prst="rect">
            <a:avLst/>
          </a:prstGeom>
        </p:spPr>
      </p:pic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6843750E-0292-48C7-B2B0-D1C4A847BC5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71591" y="5659415"/>
            <a:ext cx="952191" cy="249851"/>
          </a:xfrm>
          <a:prstGeom prst="bentConnector3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3DE4FB81-B52C-4F85-ADD3-70EDD301D9CF}"/>
              </a:ext>
            </a:extLst>
          </p:cNvPr>
          <p:cNvCxnSpPr/>
          <p:nvPr/>
        </p:nvCxnSpPr>
        <p:spPr>
          <a:xfrm rot="16200000" flipV="1">
            <a:off x="6691163" y="5706380"/>
            <a:ext cx="952190" cy="155919"/>
          </a:xfrm>
          <a:prstGeom prst="bentConnector3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0E54E6FF-1178-4376-8C42-D77C19C4D05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8286" r="95714">
                        <a14:foregroundMark x1="8286" y1="31571" x2="9714" y2="52000"/>
                        <a14:foregroundMark x1="90571" y1="35857" x2="88429" y2="64286"/>
                        <a14:foregroundMark x1="92000" y1="29429" x2="95714" y2="46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86543" y="5933410"/>
            <a:ext cx="654050" cy="654050"/>
          </a:xfrm>
          <a:prstGeom prst="rect">
            <a:avLst/>
          </a:prstGeom>
        </p:spPr>
      </p:pic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5478839C-30D6-49FE-90A7-AE262F9D4322}"/>
              </a:ext>
            </a:extLst>
          </p:cNvPr>
          <p:cNvCxnSpPr/>
          <p:nvPr/>
        </p:nvCxnSpPr>
        <p:spPr>
          <a:xfrm rot="16200000" flipV="1">
            <a:off x="6477806" y="5722333"/>
            <a:ext cx="952191" cy="124012"/>
          </a:xfrm>
          <a:prstGeom prst="bentConnector3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4E33A357-F6F8-4A15-9918-3DF4842C1173}"/>
              </a:ext>
            </a:extLst>
          </p:cNvPr>
          <p:cNvCxnSpPr>
            <a:stCxn id="37" idx="0"/>
          </p:cNvCxnSpPr>
          <p:nvPr/>
        </p:nvCxnSpPr>
        <p:spPr>
          <a:xfrm flipH="1" flipV="1">
            <a:off x="7513568" y="5319216"/>
            <a:ext cx="327025" cy="941219"/>
          </a:xfrm>
          <a:prstGeom prst="bentConnector4">
            <a:avLst>
              <a:gd name="adj1" fmla="val 9233"/>
              <a:gd name="adj2" fmla="val 67372"/>
            </a:avLst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7F5EF9EC-15FF-4F18-BFF7-F83B77129417}"/>
              </a:ext>
            </a:extLst>
          </p:cNvPr>
          <p:cNvCxnSpPr>
            <a:cxnSpLocks/>
          </p:cNvCxnSpPr>
          <p:nvPr/>
        </p:nvCxnSpPr>
        <p:spPr>
          <a:xfrm rot="10800000" flipV="1">
            <a:off x="1717098" y="4959305"/>
            <a:ext cx="666637" cy="151511"/>
          </a:xfrm>
          <a:prstGeom prst="bentConnector3">
            <a:avLst>
              <a:gd name="adj1" fmla="val 827"/>
            </a:avLst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70A72AA6-3C2E-4CB2-A927-C8D1D911C479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64390" y="3052335"/>
            <a:ext cx="3128438" cy="58831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그림 62">
            <a:extLst>
              <a:ext uri="{FF2B5EF4-FFF2-40B4-BE49-F238E27FC236}">
                <a16:creationId xmlns:a16="http://schemas.microsoft.com/office/drawing/2014/main" id="{0D34D8FD-337D-49D3-B272-0B5929E3480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858" y="108194"/>
            <a:ext cx="3268360" cy="1676400"/>
          </a:xfrm>
          <a:prstGeom prst="rect">
            <a:avLst/>
          </a:prstGeom>
        </p:spPr>
      </p:pic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4B706BF5-232F-47D5-B896-10F7211130B8}"/>
              </a:ext>
            </a:extLst>
          </p:cNvPr>
          <p:cNvCxnSpPr>
            <a:cxnSpLocks/>
            <a:endCxn id="10" idx="2"/>
          </p:cNvCxnSpPr>
          <p:nvPr/>
        </p:nvCxnSpPr>
        <p:spPr>
          <a:xfrm rot="5400000" flipH="1" flipV="1">
            <a:off x="2992092" y="1915061"/>
            <a:ext cx="2846125" cy="215593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271DA27F-5559-4CC0-91DE-DBC74CE31CB2}"/>
              </a:ext>
            </a:extLst>
          </p:cNvPr>
          <p:cNvGrpSpPr/>
          <p:nvPr/>
        </p:nvGrpSpPr>
        <p:grpSpPr>
          <a:xfrm>
            <a:off x="5293137" y="820297"/>
            <a:ext cx="399970" cy="749666"/>
            <a:chOff x="8321337" y="2126328"/>
            <a:chExt cx="541464" cy="1014869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64D5B905-1109-4434-BAEE-C4EC194341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8873" y="2614811"/>
              <a:ext cx="526385" cy="526386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EBEB74A2-3C91-40BD-9130-EB27F1EC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1337" y="2126328"/>
              <a:ext cx="541464" cy="541465"/>
            </a:xfrm>
            <a:prstGeom prst="rect">
              <a:avLst/>
            </a:prstGeom>
          </p:spPr>
        </p:pic>
      </p:grp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34D9FF60-0337-427C-A141-E056AAAE9719}"/>
              </a:ext>
            </a:extLst>
          </p:cNvPr>
          <p:cNvCxnSpPr/>
          <p:nvPr/>
        </p:nvCxnSpPr>
        <p:spPr>
          <a:xfrm flipV="1">
            <a:off x="5671870" y="5308244"/>
            <a:ext cx="935854" cy="391810"/>
          </a:xfrm>
          <a:prstGeom prst="bentConnector3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E6FDD55F-441D-4F85-9303-A04B663E8901}"/>
              </a:ext>
            </a:extLst>
          </p:cNvPr>
          <p:cNvCxnSpPr/>
          <p:nvPr/>
        </p:nvCxnSpPr>
        <p:spPr>
          <a:xfrm rot="16200000" flipH="1">
            <a:off x="5407936" y="5525430"/>
            <a:ext cx="195905" cy="153342"/>
          </a:xfrm>
          <a:prstGeom prst="bentConnector3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48905B54-6EEF-4487-A17A-73B57813015E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660753" y="1385641"/>
            <a:ext cx="2496889" cy="2383430"/>
          </a:xfrm>
          <a:prstGeom prst="bentConnector3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ECF216FD-B7D0-42A8-B0C4-2D3E47981994}"/>
              </a:ext>
            </a:extLst>
          </p:cNvPr>
          <p:cNvSpPr/>
          <p:nvPr/>
        </p:nvSpPr>
        <p:spPr>
          <a:xfrm>
            <a:off x="2232112" y="1782271"/>
            <a:ext cx="1927187" cy="5430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WEB SERVER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2" name="그림 81">
            <a:extLst>
              <a:ext uri="{FF2B5EF4-FFF2-40B4-BE49-F238E27FC236}">
                <a16:creationId xmlns:a16="http://schemas.microsoft.com/office/drawing/2014/main" id="{BAC15241-9994-4D07-AAEC-351ED46F404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263" y="4431111"/>
            <a:ext cx="1565943" cy="1565943"/>
          </a:xfrm>
          <a:prstGeom prst="rect">
            <a:avLst/>
          </a:prstGeom>
        </p:spPr>
      </p:pic>
      <p:cxnSp>
        <p:nvCxnSpPr>
          <p:cNvPr id="86" name="연결선: 꺾임 85">
            <a:extLst>
              <a:ext uri="{FF2B5EF4-FFF2-40B4-BE49-F238E27FC236}">
                <a16:creationId xmlns:a16="http://schemas.microsoft.com/office/drawing/2014/main" id="{D5D6485E-B72B-43D8-B8E1-487CC5008E1F}"/>
              </a:ext>
            </a:extLst>
          </p:cNvPr>
          <p:cNvCxnSpPr>
            <a:cxnSpLocks/>
          </p:cNvCxnSpPr>
          <p:nvPr/>
        </p:nvCxnSpPr>
        <p:spPr>
          <a:xfrm>
            <a:off x="7580804" y="4578850"/>
            <a:ext cx="1156796" cy="545078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DD79806B-D612-4263-85DE-0523B138B20B}"/>
              </a:ext>
            </a:extLst>
          </p:cNvPr>
          <p:cNvSpPr txBox="1"/>
          <p:nvPr/>
        </p:nvSpPr>
        <p:spPr>
          <a:xfrm>
            <a:off x="2904485" y="1385641"/>
            <a:ext cx="734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HTTP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66DDFC3-1228-48F1-886B-12CC6013A854}"/>
              </a:ext>
            </a:extLst>
          </p:cNvPr>
          <p:cNvSpPr txBox="1"/>
          <p:nvPr/>
        </p:nvSpPr>
        <p:spPr>
          <a:xfrm>
            <a:off x="6711881" y="4003687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client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7C0863F3-E0D4-49A4-B4F9-B7EAED0624ED}"/>
              </a:ext>
            </a:extLst>
          </p:cNvPr>
          <p:cNvSpPr txBox="1"/>
          <p:nvPr/>
        </p:nvSpPr>
        <p:spPr>
          <a:xfrm>
            <a:off x="7316705" y="1035324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URL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16" name="직선 연결선 115">
            <a:extLst>
              <a:ext uri="{FF2B5EF4-FFF2-40B4-BE49-F238E27FC236}">
                <a16:creationId xmlns:a16="http://schemas.microsoft.com/office/drawing/2014/main" id="{1A647B7D-571A-40AB-A86B-21A3A2D9CF84}"/>
              </a:ext>
            </a:extLst>
          </p:cNvPr>
          <p:cNvCxnSpPr>
            <a:cxnSpLocks/>
          </p:cNvCxnSpPr>
          <p:nvPr/>
        </p:nvCxnSpPr>
        <p:spPr>
          <a:xfrm>
            <a:off x="9425651" y="2577356"/>
            <a:ext cx="0" cy="1016744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B0DCBDD-4C9C-428D-A36C-02F7CA9E2827}"/>
              </a:ext>
            </a:extLst>
          </p:cNvPr>
          <p:cNvSpPr txBox="1"/>
          <p:nvPr/>
        </p:nvSpPr>
        <p:spPr>
          <a:xfrm>
            <a:off x="1954358" y="3882009"/>
            <a:ext cx="138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&lt;esp8266&gt;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F4A5F51-BB07-48C9-AA26-15598BBEBCB4}"/>
              </a:ext>
            </a:extLst>
          </p:cNvPr>
          <p:cNvSpPr txBox="1"/>
          <p:nvPr/>
        </p:nvSpPr>
        <p:spPr>
          <a:xfrm>
            <a:off x="6482765" y="4229454"/>
            <a:ext cx="138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&lt;esp8266&gt;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127006-B456-40CE-9ED5-594501920D7A}"/>
              </a:ext>
            </a:extLst>
          </p:cNvPr>
          <p:cNvSpPr txBox="1"/>
          <p:nvPr/>
        </p:nvSpPr>
        <p:spPr>
          <a:xfrm>
            <a:off x="8630259" y="3167077"/>
            <a:ext cx="1932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&lt;Raspberry Pi&gt;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A76319-076A-4B16-A721-DED5F0D3A574}"/>
              </a:ext>
            </a:extLst>
          </p:cNvPr>
          <p:cNvSpPr txBox="1"/>
          <p:nvPr/>
        </p:nvSpPr>
        <p:spPr>
          <a:xfrm>
            <a:off x="8921709" y="5764133"/>
            <a:ext cx="1349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팬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틸트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제목 1">
            <a:extLst>
              <a:ext uri="{FF2B5EF4-FFF2-40B4-BE49-F238E27FC236}">
                <a16:creationId xmlns:a16="http://schemas.microsoft.com/office/drawing/2014/main" id="{5653D1ED-B6F1-4137-8864-2B6CAF791E98}"/>
              </a:ext>
            </a:extLst>
          </p:cNvPr>
          <p:cNvSpPr txBox="1">
            <a:spLocks/>
          </p:cNvSpPr>
          <p:nvPr/>
        </p:nvSpPr>
        <p:spPr>
          <a:xfrm>
            <a:off x="1091894" y="647816"/>
            <a:ext cx="10515600" cy="66041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400" dirty="0"/>
              <a:t>구성도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ED4D17-ECE2-4077-A81F-8144BB2997A7}"/>
              </a:ext>
            </a:extLst>
          </p:cNvPr>
          <p:cNvSpPr txBox="1"/>
          <p:nvPr/>
        </p:nvSpPr>
        <p:spPr>
          <a:xfrm>
            <a:off x="738540" y="5375910"/>
            <a:ext cx="138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MCU6050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4E8BA5-647F-4994-A762-F785D9AA1765}"/>
              </a:ext>
            </a:extLst>
          </p:cNvPr>
          <p:cNvSpPr txBox="1"/>
          <p:nvPr/>
        </p:nvSpPr>
        <p:spPr>
          <a:xfrm>
            <a:off x="6414577" y="6533849"/>
            <a:ext cx="1492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초음파센서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CEB1B3-8F30-4C21-989C-35EF148FF020}"/>
              </a:ext>
            </a:extLst>
          </p:cNvPr>
          <p:cNvSpPr txBox="1"/>
          <p:nvPr/>
        </p:nvSpPr>
        <p:spPr>
          <a:xfrm>
            <a:off x="4991596" y="6052300"/>
            <a:ext cx="11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DFPlayer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DD5986-8B94-4D8C-8687-BAB8296968AF}"/>
              </a:ext>
            </a:extLst>
          </p:cNvPr>
          <p:cNvSpPr txBox="1"/>
          <p:nvPr/>
        </p:nvSpPr>
        <p:spPr>
          <a:xfrm>
            <a:off x="8559488" y="2505037"/>
            <a:ext cx="934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스크린</a:t>
            </a:r>
          </a:p>
        </p:txBody>
      </p:sp>
    </p:spTree>
    <p:extLst>
      <p:ext uri="{BB962C8B-B14F-4D97-AF65-F5344CB8AC3E}">
        <p14:creationId xmlns:p14="http://schemas.microsoft.com/office/powerpoint/2010/main" val="2502765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9B3344-4858-44D4-847D-61459E5137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75527" y="159911"/>
            <a:ext cx="7313024" cy="1047097"/>
          </a:xfrm>
        </p:spPr>
        <p:txBody>
          <a:bodyPr>
            <a:normAutofit/>
          </a:bodyPr>
          <a:lstStyle/>
          <a:p>
            <a:r>
              <a:rPr lang="ko-KR" altLang="en-US" sz="4800" dirty="0"/>
              <a:t>활동량 측정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4CD30E-8DF8-4AB7-8286-D498671280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91969" y="2253184"/>
            <a:ext cx="4903347" cy="367751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45F86E0-7A18-48AA-90CE-4A76254A6083}"/>
              </a:ext>
            </a:extLst>
          </p:cNvPr>
          <p:cNvSpPr/>
          <p:nvPr/>
        </p:nvSpPr>
        <p:spPr>
          <a:xfrm>
            <a:off x="3752088" y="5949492"/>
            <a:ext cx="18714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MCU6050 </a:t>
            </a:r>
            <a:r>
              <a:rPr lang="ko-KR" altLang="en-US" dirty="0">
                <a:solidFill>
                  <a:prstClr val="black"/>
                </a:solidFill>
              </a:rPr>
              <a:t>값을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활동량으로 환산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A1B9BFA9-E8A5-4117-8754-E6DA2CAC2AA1}"/>
              </a:ext>
            </a:extLst>
          </p:cNvPr>
          <p:cNvSpPr/>
          <p:nvPr/>
        </p:nvSpPr>
        <p:spPr>
          <a:xfrm>
            <a:off x="4146777" y="3831335"/>
            <a:ext cx="2889504" cy="5212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2337EA-2FBF-4CBC-9045-73DF7CC1D57A}"/>
              </a:ext>
            </a:extLst>
          </p:cNvPr>
          <p:cNvSpPr/>
          <p:nvPr/>
        </p:nvSpPr>
        <p:spPr>
          <a:xfrm>
            <a:off x="5040686" y="1332863"/>
            <a:ext cx="2343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prstClr val="black"/>
                </a:solidFill>
              </a:rPr>
              <a:t>클라이언트에</a:t>
            </a:r>
            <a:r>
              <a:rPr lang="en-US" altLang="ko-KR" dirty="0">
                <a:solidFill>
                  <a:prstClr val="black"/>
                </a:solidFill>
              </a:rPr>
              <a:t> </a:t>
            </a:r>
            <a:r>
              <a:rPr lang="ko-KR" altLang="en-US" dirty="0">
                <a:solidFill>
                  <a:prstClr val="black"/>
                </a:solidFill>
              </a:rPr>
              <a:t>보내줌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759E580-AC83-4D01-8397-1EFC1E51AED2}"/>
                  </a:ext>
                </a:extLst>
              </p:cNvPr>
              <p:cNvSpPr txBox="1"/>
              <p:nvPr/>
            </p:nvSpPr>
            <p:spPr>
              <a:xfrm>
                <a:off x="3330872" y="5241269"/>
                <a:ext cx="3230175" cy="6560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ko-KR" altLang="en-US" i="1" dirty="0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ko-KR" altLang="en-US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ko-KR" alt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ko-KR" alt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ko-KR" altLang="en-US" i="1" dirty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ko-KR" altLang="en-US" i="1" dirty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ko-KR" altLang="en-US" i="0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ko-KR" altLang="en-US" i="0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ko-KR" altLang="en-US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ko-KR" alt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ko-KR" alt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ko-KR" altLang="en-US" i="1" dirty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ko-KR" altLang="en-US" i="1" dirty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ko-KR" altLang="en-US" i="0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ko-KR" altLang="en-US" i="0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ko-KR" altLang="en-US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ko-KR" alt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ko-KR" alt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ko-KR" altLang="en-US" i="1" dirty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ko-KR" altLang="en-US" i="1" dirty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ko-KR" altLang="en-US" i="0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759E580-AC83-4D01-8397-1EFC1E51AE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0872" y="5241269"/>
                <a:ext cx="3230175" cy="65601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미디어1">
            <a:hlinkClick r:id="" action="ppaction://media"/>
            <a:extLst>
              <a:ext uri="{FF2B5EF4-FFF2-40B4-BE49-F238E27FC236}">
                <a16:creationId xmlns:a16="http://schemas.microsoft.com/office/drawing/2014/main" id="{8F395E96-B9B4-4900-A6E2-7FFE791B63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68799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2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3C350-E4FC-44D2-969C-42C2D32BE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829674" cy="1325563"/>
          </a:xfrm>
        </p:spPr>
        <p:txBody>
          <a:bodyPr/>
          <a:lstStyle/>
          <a:p>
            <a:r>
              <a:rPr lang="ko-KR" altLang="en-US" dirty="0"/>
              <a:t>위치 지정</a:t>
            </a:r>
          </a:p>
        </p:txBody>
      </p:sp>
      <p:sp>
        <p:nvSpPr>
          <p:cNvPr id="5" name="원호 4">
            <a:extLst>
              <a:ext uri="{FF2B5EF4-FFF2-40B4-BE49-F238E27FC236}">
                <a16:creationId xmlns:a16="http://schemas.microsoft.com/office/drawing/2014/main" id="{7898D9D9-14D6-45C4-A3DD-74763E51E064}"/>
              </a:ext>
            </a:extLst>
          </p:cNvPr>
          <p:cNvSpPr/>
          <p:nvPr/>
        </p:nvSpPr>
        <p:spPr>
          <a:xfrm>
            <a:off x="1432903" y="4056212"/>
            <a:ext cx="4150761" cy="3770616"/>
          </a:xfrm>
          <a:prstGeom prst="arc">
            <a:avLst>
              <a:gd name="adj1" fmla="val 10814600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4EB2AF7-76EA-4829-9440-CED871DAD3FB}"/>
              </a:ext>
            </a:extLst>
          </p:cNvPr>
          <p:cNvCxnSpPr>
            <a:cxnSpLocks/>
          </p:cNvCxnSpPr>
          <p:nvPr/>
        </p:nvCxnSpPr>
        <p:spPr>
          <a:xfrm>
            <a:off x="496375" y="4549221"/>
            <a:ext cx="2956389" cy="20895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5343BB3-C273-4BD6-9934-E82BBAF3E673}"/>
              </a:ext>
            </a:extLst>
          </p:cNvPr>
          <p:cNvCxnSpPr>
            <a:cxnSpLocks/>
          </p:cNvCxnSpPr>
          <p:nvPr/>
        </p:nvCxnSpPr>
        <p:spPr>
          <a:xfrm>
            <a:off x="2031665" y="3025142"/>
            <a:ext cx="1421099" cy="36045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012200A3-ED74-440B-ABB2-3F55386D4AAD}"/>
              </a:ext>
            </a:extLst>
          </p:cNvPr>
          <p:cNvCxnSpPr>
            <a:cxnSpLocks/>
          </p:cNvCxnSpPr>
          <p:nvPr/>
        </p:nvCxnSpPr>
        <p:spPr>
          <a:xfrm flipH="1">
            <a:off x="3452765" y="2913018"/>
            <a:ext cx="1452775" cy="3691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F9393F2D-7F8E-4A4D-AF7B-6E83FF80EC5A}"/>
              </a:ext>
            </a:extLst>
          </p:cNvPr>
          <p:cNvCxnSpPr>
            <a:cxnSpLocks/>
          </p:cNvCxnSpPr>
          <p:nvPr/>
        </p:nvCxnSpPr>
        <p:spPr>
          <a:xfrm flipH="1">
            <a:off x="3452765" y="4631414"/>
            <a:ext cx="3331392" cy="2024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원호 24">
            <a:extLst>
              <a:ext uri="{FF2B5EF4-FFF2-40B4-BE49-F238E27FC236}">
                <a16:creationId xmlns:a16="http://schemas.microsoft.com/office/drawing/2014/main" id="{A48FD2BF-AE21-4AB0-B5B2-C86F5583F9A2}"/>
              </a:ext>
            </a:extLst>
          </p:cNvPr>
          <p:cNvSpPr/>
          <p:nvPr/>
        </p:nvSpPr>
        <p:spPr>
          <a:xfrm>
            <a:off x="525138" y="3148431"/>
            <a:ext cx="5966290" cy="4392202"/>
          </a:xfrm>
          <a:prstGeom prst="arc">
            <a:avLst>
              <a:gd name="adj1" fmla="val 10851040"/>
              <a:gd name="adj2" fmla="val 15434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부분 원형 25">
            <a:extLst>
              <a:ext uri="{FF2B5EF4-FFF2-40B4-BE49-F238E27FC236}">
                <a16:creationId xmlns:a16="http://schemas.microsoft.com/office/drawing/2014/main" id="{3CE1BFC9-0683-4624-8F64-F2F40B4DF266}"/>
              </a:ext>
            </a:extLst>
          </p:cNvPr>
          <p:cNvSpPr/>
          <p:nvPr/>
        </p:nvSpPr>
        <p:spPr>
          <a:xfrm rot="10800000">
            <a:off x="2071346" y="5250531"/>
            <a:ext cx="2873875" cy="2713661"/>
          </a:xfrm>
          <a:prstGeom prst="pie">
            <a:avLst>
              <a:gd name="adj1" fmla="val 25492"/>
              <a:gd name="adj2" fmla="val 10834376"/>
            </a:avLst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1F6146-E064-403A-AEEA-AB6E6CF71FCB}"/>
              </a:ext>
            </a:extLst>
          </p:cNvPr>
          <p:cNvSpPr txBox="1"/>
          <p:nvPr/>
        </p:nvSpPr>
        <p:spPr>
          <a:xfrm>
            <a:off x="4404633" y="3521165"/>
            <a:ext cx="64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3</a:t>
            </a:r>
            <a:endParaRPr lang="ko-KR" altLang="en-US" sz="28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3E1BCB-753F-4FFC-AB65-8C9405A39986}"/>
              </a:ext>
            </a:extLst>
          </p:cNvPr>
          <p:cNvSpPr txBox="1"/>
          <p:nvPr/>
        </p:nvSpPr>
        <p:spPr>
          <a:xfrm>
            <a:off x="2165268" y="3502781"/>
            <a:ext cx="4193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2</a:t>
            </a:r>
            <a:endParaRPr lang="ko-KR" altLang="en-US" sz="28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5FC5042-5D13-43FA-86F5-938CC74CAEAA}"/>
              </a:ext>
            </a:extLst>
          </p:cNvPr>
          <p:cNvSpPr txBox="1"/>
          <p:nvPr/>
        </p:nvSpPr>
        <p:spPr>
          <a:xfrm>
            <a:off x="781217" y="4794039"/>
            <a:ext cx="64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1</a:t>
            </a:r>
            <a:endParaRPr lang="ko-KR" altLang="en-US" sz="28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38FB5E-5BCE-4FB3-A648-B1FA55750FEC}"/>
              </a:ext>
            </a:extLst>
          </p:cNvPr>
          <p:cNvSpPr txBox="1"/>
          <p:nvPr/>
        </p:nvSpPr>
        <p:spPr>
          <a:xfrm>
            <a:off x="5888224" y="4827440"/>
            <a:ext cx="64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4</a:t>
            </a:r>
            <a:endParaRPr lang="ko-KR" altLang="en-US" sz="28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C7F89C-3854-4942-8B05-D0DE7712E811}"/>
              </a:ext>
            </a:extLst>
          </p:cNvPr>
          <p:cNvSpPr txBox="1"/>
          <p:nvPr/>
        </p:nvSpPr>
        <p:spPr>
          <a:xfrm>
            <a:off x="1792859" y="5254403"/>
            <a:ext cx="64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5</a:t>
            </a:r>
            <a:endParaRPr lang="ko-KR" altLang="en-US" sz="28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0111BC-EFC7-4C82-8AA8-31FAC6B51D6B}"/>
              </a:ext>
            </a:extLst>
          </p:cNvPr>
          <p:cNvSpPr txBox="1"/>
          <p:nvPr/>
        </p:nvSpPr>
        <p:spPr>
          <a:xfrm>
            <a:off x="2584611" y="4602555"/>
            <a:ext cx="64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6</a:t>
            </a:r>
            <a:endParaRPr lang="ko-KR" altLang="en-US" sz="28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7EEEA91-F04D-4F55-8540-AA4EAAC8C556}"/>
              </a:ext>
            </a:extLst>
          </p:cNvPr>
          <p:cNvSpPr txBox="1"/>
          <p:nvPr/>
        </p:nvSpPr>
        <p:spPr>
          <a:xfrm>
            <a:off x="3985726" y="4589909"/>
            <a:ext cx="64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7</a:t>
            </a:r>
            <a:endParaRPr lang="ko-KR" altLang="en-US" sz="28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C80ED4-AD97-469C-A608-33BA5BCB5D9D}"/>
              </a:ext>
            </a:extLst>
          </p:cNvPr>
          <p:cNvSpPr txBox="1"/>
          <p:nvPr/>
        </p:nvSpPr>
        <p:spPr>
          <a:xfrm>
            <a:off x="4919502" y="5313858"/>
            <a:ext cx="64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8</a:t>
            </a:r>
            <a:endParaRPr lang="ko-KR" altLang="en-US" sz="2800" dirty="0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7A2FCA12-A107-4EE6-93AD-88D683678A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0" t="10666" r="12558" b="14667"/>
          <a:stretch/>
        </p:blipFill>
        <p:spPr>
          <a:xfrm>
            <a:off x="6579563" y="356334"/>
            <a:ext cx="3501656" cy="4854411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9B78504A-1759-4B95-835D-F10639136D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02" t="16877" r="44269" b="46176"/>
          <a:stretch/>
        </p:blipFill>
        <p:spPr>
          <a:xfrm>
            <a:off x="9768645" y="3025142"/>
            <a:ext cx="2243053" cy="367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225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C47F1-D32D-4A87-9822-2C804DA52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SG-90 </a:t>
            </a:r>
            <a:r>
              <a:rPr lang="ko-KR" altLang="en-US" sz="3200" dirty="0" err="1"/>
              <a:t>서보모터</a:t>
            </a:r>
            <a:r>
              <a:rPr lang="ko-KR" altLang="en-US" sz="3200" dirty="0"/>
              <a:t> 사용하여 팬</a:t>
            </a:r>
            <a:r>
              <a:rPr lang="en-US" altLang="ko-KR" sz="3200" dirty="0"/>
              <a:t>-</a:t>
            </a:r>
            <a:r>
              <a:rPr lang="ko-KR" altLang="en-US" sz="3200" dirty="0" err="1"/>
              <a:t>틸트</a:t>
            </a:r>
            <a:r>
              <a:rPr lang="ko-KR" altLang="en-US" sz="3200" dirty="0"/>
              <a:t> 조정</a:t>
            </a:r>
            <a:br>
              <a:rPr lang="en-US" altLang="ko-KR" sz="3200" dirty="0"/>
            </a:br>
            <a:endParaRPr lang="ko-KR" altLang="en-US" sz="3200" dirty="0"/>
          </a:p>
        </p:txBody>
      </p:sp>
      <p:pic>
        <p:nvPicPr>
          <p:cNvPr id="4" name="KakaoTalk_Video_20171110_0136_12_447">
            <a:hlinkClick r:id="" action="ppaction://media"/>
            <a:extLst>
              <a:ext uri="{FF2B5EF4-FFF2-40B4-BE49-F238E27FC236}">
                <a16:creationId xmlns:a16="http://schemas.microsoft.com/office/drawing/2014/main" id="{140C8F3A-A309-4DB7-AEF6-0AF17556EE8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8587" y="1690688"/>
            <a:ext cx="435133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C5ACB6-2C24-414F-9CA5-BFC17FEE1397}"/>
              </a:ext>
            </a:extLst>
          </p:cNvPr>
          <p:cNvSpPr txBox="1"/>
          <p:nvPr/>
        </p:nvSpPr>
        <p:spPr>
          <a:xfrm>
            <a:off x="6090215" y="5515940"/>
            <a:ext cx="5063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레이저가 가만히 있지않고 계속 움직이게 만듦 </a:t>
            </a:r>
          </a:p>
        </p:txBody>
      </p:sp>
    </p:spTree>
    <p:extLst>
      <p:ext uri="{BB962C8B-B14F-4D97-AF65-F5344CB8AC3E}">
        <p14:creationId xmlns:p14="http://schemas.microsoft.com/office/powerpoint/2010/main" val="288821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233</Words>
  <Application>Microsoft Office PowerPoint</Application>
  <PresentationFormat>와이드스크린</PresentationFormat>
  <Paragraphs>64</Paragraphs>
  <Slides>7</Slides>
  <Notes>3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Cambria Math</vt:lpstr>
      <vt:lpstr>Office 테마</vt:lpstr>
      <vt:lpstr>IOT 반려동물 헬스케어</vt:lpstr>
      <vt:lpstr>PowerPoint 프레젠테이션</vt:lpstr>
      <vt:lpstr>설계</vt:lpstr>
      <vt:lpstr>PowerPoint 프레젠테이션</vt:lpstr>
      <vt:lpstr>활동량 측정 </vt:lpstr>
      <vt:lpstr>위치 지정</vt:lpstr>
      <vt:lpstr>SG-90 서보모터 사용하여 팬-틸트 조정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학번</dc:title>
  <dc:creator>IM YE EUN</dc:creator>
  <cp:lastModifiedBy>황지민</cp:lastModifiedBy>
  <cp:revision>18</cp:revision>
  <dcterms:created xsi:type="dcterms:W3CDTF">2017-11-17T02:04:58Z</dcterms:created>
  <dcterms:modified xsi:type="dcterms:W3CDTF">2020-02-28T17:26:35Z</dcterms:modified>
</cp:coreProperties>
</file>

<file path=docProps/thumbnail.jpeg>
</file>